
<file path=[Content_Types].xml><?xml version="1.0" encoding="utf-8"?>
<Types xmlns="http://schemas.openxmlformats.org/package/2006/content-types">
  <Default Extension="gif" ContentType="image/gi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625" r:id="rId2"/>
    <p:sldId id="614" r:id="rId3"/>
    <p:sldId id="623" r:id="rId4"/>
    <p:sldId id="627" r:id="rId5"/>
    <p:sldId id="629" r:id="rId6"/>
    <p:sldId id="628" r:id="rId7"/>
    <p:sldId id="630" r:id="rId8"/>
    <p:sldId id="601" r:id="rId9"/>
    <p:sldId id="62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61" autoAdjust="0"/>
    <p:restoredTop sz="85619" autoAdjust="0"/>
  </p:normalViewPr>
  <p:slideViewPr>
    <p:cSldViewPr snapToGrid="0">
      <p:cViewPr varScale="1">
        <p:scale>
          <a:sx n="63" d="100"/>
          <a:sy n="63" d="100"/>
        </p:scale>
        <p:origin x="80" y="152"/>
      </p:cViewPr>
      <p:guideLst/>
    </p:cSldViewPr>
  </p:slideViewPr>
  <p:notesTextViewPr>
    <p:cViewPr>
      <p:scale>
        <a:sx n="1" d="1"/>
        <a:sy n="1" d="1"/>
      </p:scale>
      <p:origin x="0" y="0"/>
    </p:cViewPr>
  </p:notesTextViewPr>
  <p:notesViewPr>
    <p:cSldViewPr snapToGrid="0">
      <p:cViewPr varScale="1">
        <p:scale>
          <a:sx n="51" d="100"/>
          <a:sy n="51" d="100"/>
        </p:scale>
        <p:origin x="2692" y="5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gif>
</file>

<file path=ppt/media/image4.jpg>
</file>

<file path=ppt/media/image5.jpg>
</file>

<file path=ppt/media/image6.jpg>
</file>

<file path=ppt/media/image7.jpe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2B34BF-BC7E-4D85-B5D3-5D8BA28D8B78}" type="datetimeFigureOut">
              <a:rPr lang="en-US" smtClean="0"/>
              <a:t>3/24/2020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C8263E-820C-4269-BD08-3CD69EC1C22C}" type="slidenum">
              <a:rPr lang="en-US" smtClean="0"/>
              <a:t>‹#›</a:t>
            </a:fld>
            <a:endParaRPr lang="en-US"/>
          </a:p>
        </p:txBody>
      </p:sp>
    </p:spTree>
    <p:extLst>
      <p:ext uri="{BB962C8B-B14F-4D97-AF65-F5344CB8AC3E}">
        <p14:creationId xmlns:p14="http://schemas.microsoft.com/office/powerpoint/2010/main" val="14093772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http://yourforum.gr/InvisionBoard/index.php?showtopic=392745</a:t>
            </a:r>
          </a:p>
        </p:txBody>
      </p:sp>
      <p:sp>
        <p:nvSpPr>
          <p:cNvPr id="4" name="Slide Number Placeholder 3"/>
          <p:cNvSpPr>
            <a:spLocks noGrp="1"/>
          </p:cNvSpPr>
          <p:nvPr>
            <p:ph type="sldNum" sz="quarter" idx="10"/>
          </p:nvPr>
        </p:nvSpPr>
        <p:spPr/>
        <p:txBody>
          <a:bodyPr/>
          <a:lstStyle/>
          <a:p>
            <a:fld id="{CEB079BF-A437-47DF-9227-A50AFF7EC7D6}" type="slidenum">
              <a:rPr lang="en-US" smtClean="0"/>
              <a:t>2</a:t>
            </a:fld>
            <a:endParaRPr lang="en-US"/>
          </a:p>
        </p:txBody>
      </p:sp>
    </p:spTree>
    <p:extLst>
      <p:ext uri="{BB962C8B-B14F-4D97-AF65-F5344CB8AC3E}">
        <p14:creationId xmlns:p14="http://schemas.microsoft.com/office/powerpoint/2010/main" val="1418262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https://blogs.gonzaga.edu/guswtech/the-suggestion-box/</a:t>
            </a:r>
          </a:p>
        </p:txBody>
      </p:sp>
      <p:sp>
        <p:nvSpPr>
          <p:cNvPr id="4" name="Slide Number Placeholder 3"/>
          <p:cNvSpPr>
            <a:spLocks noGrp="1"/>
          </p:cNvSpPr>
          <p:nvPr>
            <p:ph type="sldNum" sz="quarter" idx="10"/>
          </p:nvPr>
        </p:nvSpPr>
        <p:spPr/>
        <p:txBody>
          <a:bodyPr/>
          <a:lstStyle/>
          <a:p>
            <a:fld id="{CEB079BF-A437-47DF-9227-A50AFF7EC7D6}" type="slidenum">
              <a:rPr lang="en-US" smtClean="0"/>
              <a:t>3</a:t>
            </a:fld>
            <a:endParaRPr lang="en-US"/>
          </a:p>
        </p:txBody>
      </p:sp>
    </p:spTree>
    <p:extLst>
      <p:ext uri="{BB962C8B-B14F-4D97-AF65-F5344CB8AC3E}">
        <p14:creationId xmlns:p14="http://schemas.microsoft.com/office/powerpoint/2010/main" val="3677122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http://yourforum.gr/InvisionBoard/index.php?showtopic=392745</a:t>
            </a:r>
          </a:p>
        </p:txBody>
      </p:sp>
      <p:sp>
        <p:nvSpPr>
          <p:cNvPr id="4" name="Slide Number Placeholder 3"/>
          <p:cNvSpPr>
            <a:spLocks noGrp="1"/>
          </p:cNvSpPr>
          <p:nvPr>
            <p:ph type="sldNum" sz="quarter" idx="10"/>
          </p:nvPr>
        </p:nvSpPr>
        <p:spPr/>
        <p:txBody>
          <a:bodyPr/>
          <a:lstStyle/>
          <a:p>
            <a:fld id="{CEB079BF-A437-47DF-9227-A50AFF7EC7D6}" type="slidenum">
              <a:rPr lang="en-US" smtClean="0"/>
              <a:t>4</a:t>
            </a:fld>
            <a:endParaRPr lang="en-US"/>
          </a:p>
        </p:txBody>
      </p:sp>
    </p:spTree>
    <p:extLst>
      <p:ext uri="{BB962C8B-B14F-4D97-AF65-F5344CB8AC3E}">
        <p14:creationId xmlns:p14="http://schemas.microsoft.com/office/powerpoint/2010/main" val="42508273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a:ln/>
        </p:spPr>
      </p:sp>
      <p:sp>
        <p:nvSpPr>
          <p:cNvPr id="34819" name="Notes Placeholder 2"/>
          <p:cNvSpPr>
            <a:spLocks noGrp="1"/>
          </p:cNvSpPr>
          <p:nvPr>
            <p:ph type="body" idx="1"/>
          </p:nvPr>
        </p:nvSpPr>
        <p:spPr>
          <a:noFill/>
        </p:spPr>
        <p:txBody>
          <a:bodyPr/>
          <a:lstStyle/>
          <a:p>
            <a:r>
              <a:rPr lang="en-US" altLang="en-US" dirty="0">
                <a:latin typeface="Arial" panose="020B0604020202020204" pitchFamily="34" charset="0"/>
              </a:rPr>
              <a:t>What would you do if your boss asked you to write this code: Algorithm causes car to turn off anti-pollution controls EXCEPT when being inspected.  Cheats the government and customers (who were very proud of themselves for buying such a “green” car).  Bigger deal in Europe, where diesel is more common.</a:t>
            </a:r>
          </a:p>
          <a:p>
            <a:r>
              <a:rPr lang="en-US" altLang="en-US" dirty="0">
                <a:latin typeface="Arial" panose="020B0604020202020204" pitchFamily="34" charset="0"/>
              </a:rPr>
              <a:t>Image: http://www.bbc.com/news/world-europe-34328689 </a:t>
            </a:r>
          </a:p>
        </p:txBody>
      </p:sp>
      <p:sp>
        <p:nvSpPr>
          <p:cNvPr id="34820" name="Slide Number Placeholder 3"/>
          <p:cNvSpPr>
            <a:spLocks noGrp="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BA2F807-F024-4334-9640-0D7BDEAF9D3B}" type="slidenum">
              <a:rPr lang="en-US" altLang="en-US" smtClean="0"/>
              <a:pPr/>
              <a:t>8</a:t>
            </a:fld>
            <a:endParaRPr lang="en-US" altLang="en-US"/>
          </a:p>
        </p:txBody>
      </p:sp>
    </p:spTree>
    <p:extLst>
      <p:ext uri="{BB962C8B-B14F-4D97-AF65-F5344CB8AC3E}">
        <p14:creationId xmlns:p14="http://schemas.microsoft.com/office/powerpoint/2010/main" val="8090098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a:ln/>
        </p:spPr>
      </p:sp>
      <p:sp>
        <p:nvSpPr>
          <p:cNvPr id="34819" name="Notes Placeholder 2"/>
          <p:cNvSpPr>
            <a:spLocks noGrp="1"/>
          </p:cNvSpPr>
          <p:nvPr>
            <p:ph type="body" idx="1"/>
          </p:nvPr>
        </p:nvSpPr>
        <p:spPr>
          <a:noFill/>
        </p:spPr>
        <p:txBody>
          <a:bodyPr/>
          <a:lstStyle/>
          <a:p>
            <a:r>
              <a:rPr lang="en-US" altLang="en-US" dirty="0">
                <a:latin typeface="Arial" panose="020B0604020202020204" pitchFamily="34" charset="0"/>
              </a:rPr>
              <a:t>Liang was an engineer.</a:t>
            </a:r>
          </a:p>
        </p:txBody>
      </p:sp>
      <p:sp>
        <p:nvSpPr>
          <p:cNvPr id="34820" name="Slide Number Placeholder 3"/>
          <p:cNvSpPr>
            <a:spLocks noGrp="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BA2F807-F024-4334-9640-0D7BDEAF9D3B}" type="slidenum">
              <a:rPr lang="en-US" altLang="en-US" smtClean="0"/>
              <a:pPr/>
              <a:t>9</a:t>
            </a:fld>
            <a:endParaRPr lang="en-US" altLang="en-US"/>
          </a:p>
        </p:txBody>
      </p:sp>
    </p:spTree>
    <p:extLst>
      <p:ext uri="{BB962C8B-B14F-4D97-AF65-F5344CB8AC3E}">
        <p14:creationId xmlns:p14="http://schemas.microsoft.com/office/powerpoint/2010/main" val="27846506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E35D0-5041-4D48-AEB0-865E16CE8F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3AFDAD2-8B58-40C6-961B-165EC8430C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586C55-7DB8-4095-95BF-E87912E38438}"/>
              </a:ext>
            </a:extLst>
          </p:cNvPr>
          <p:cNvSpPr>
            <a:spLocks noGrp="1"/>
          </p:cNvSpPr>
          <p:nvPr>
            <p:ph type="dt" sz="half" idx="10"/>
          </p:nvPr>
        </p:nvSpPr>
        <p:spPr/>
        <p:txBody>
          <a:bodyPr/>
          <a:lstStyle/>
          <a:p>
            <a:fld id="{12815AEC-B1C4-4043-925D-D3E363867A9F}" type="datetimeFigureOut">
              <a:rPr lang="en-US" smtClean="0"/>
              <a:t>3/24/2020</a:t>
            </a:fld>
            <a:endParaRPr lang="en-US"/>
          </a:p>
        </p:txBody>
      </p:sp>
      <p:sp>
        <p:nvSpPr>
          <p:cNvPr id="5" name="Footer Placeholder 4">
            <a:extLst>
              <a:ext uri="{FF2B5EF4-FFF2-40B4-BE49-F238E27FC236}">
                <a16:creationId xmlns:a16="http://schemas.microsoft.com/office/drawing/2014/main" id="{76CFBA51-CA69-467A-977B-3B93107265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533856-9DE2-45AB-A9DC-9C7B5C93B2D2}"/>
              </a:ext>
            </a:extLst>
          </p:cNvPr>
          <p:cNvSpPr>
            <a:spLocks noGrp="1"/>
          </p:cNvSpPr>
          <p:nvPr>
            <p:ph type="sldNum" sz="quarter" idx="12"/>
          </p:nvPr>
        </p:nvSpPr>
        <p:spPr/>
        <p:txBody>
          <a:bodyPr/>
          <a:lstStyle/>
          <a:p>
            <a:fld id="{AF189631-B62D-439E-83D2-82C67E449F1E}" type="slidenum">
              <a:rPr lang="en-US" smtClean="0"/>
              <a:t>‹#›</a:t>
            </a:fld>
            <a:endParaRPr lang="en-US"/>
          </a:p>
        </p:txBody>
      </p:sp>
    </p:spTree>
    <p:extLst>
      <p:ext uri="{BB962C8B-B14F-4D97-AF65-F5344CB8AC3E}">
        <p14:creationId xmlns:p14="http://schemas.microsoft.com/office/powerpoint/2010/main" val="7512567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AA790-393C-4DF4-BAE1-97B8EA394C6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E52858F-7195-4CB1-B348-549EC19B61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FEA5E5-215A-4307-A775-4393D4DABA2C}"/>
              </a:ext>
            </a:extLst>
          </p:cNvPr>
          <p:cNvSpPr>
            <a:spLocks noGrp="1"/>
          </p:cNvSpPr>
          <p:nvPr>
            <p:ph type="dt" sz="half" idx="10"/>
          </p:nvPr>
        </p:nvSpPr>
        <p:spPr/>
        <p:txBody>
          <a:bodyPr/>
          <a:lstStyle/>
          <a:p>
            <a:fld id="{12815AEC-B1C4-4043-925D-D3E363867A9F}" type="datetimeFigureOut">
              <a:rPr lang="en-US" smtClean="0"/>
              <a:t>3/24/2020</a:t>
            </a:fld>
            <a:endParaRPr lang="en-US"/>
          </a:p>
        </p:txBody>
      </p:sp>
      <p:sp>
        <p:nvSpPr>
          <p:cNvPr id="5" name="Footer Placeholder 4">
            <a:extLst>
              <a:ext uri="{FF2B5EF4-FFF2-40B4-BE49-F238E27FC236}">
                <a16:creationId xmlns:a16="http://schemas.microsoft.com/office/drawing/2014/main" id="{E49B3904-B927-44F5-B6A8-61BEA115C3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17BABD-87A1-48F2-8A76-21ECD515569B}"/>
              </a:ext>
            </a:extLst>
          </p:cNvPr>
          <p:cNvSpPr>
            <a:spLocks noGrp="1"/>
          </p:cNvSpPr>
          <p:nvPr>
            <p:ph type="sldNum" sz="quarter" idx="12"/>
          </p:nvPr>
        </p:nvSpPr>
        <p:spPr/>
        <p:txBody>
          <a:bodyPr/>
          <a:lstStyle/>
          <a:p>
            <a:fld id="{AF189631-B62D-439E-83D2-82C67E449F1E}" type="slidenum">
              <a:rPr lang="en-US" smtClean="0"/>
              <a:t>‹#›</a:t>
            </a:fld>
            <a:endParaRPr lang="en-US"/>
          </a:p>
        </p:txBody>
      </p:sp>
    </p:spTree>
    <p:extLst>
      <p:ext uri="{BB962C8B-B14F-4D97-AF65-F5344CB8AC3E}">
        <p14:creationId xmlns:p14="http://schemas.microsoft.com/office/powerpoint/2010/main" val="5936379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F816C5-80BD-478A-9B17-33BE2F805F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FD3E03D-6DA8-4728-9FC3-5B52EC9554C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911D55-E751-40C2-9998-1CE3F3E5DF57}"/>
              </a:ext>
            </a:extLst>
          </p:cNvPr>
          <p:cNvSpPr>
            <a:spLocks noGrp="1"/>
          </p:cNvSpPr>
          <p:nvPr>
            <p:ph type="dt" sz="half" idx="10"/>
          </p:nvPr>
        </p:nvSpPr>
        <p:spPr/>
        <p:txBody>
          <a:bodyPr/>
          <a:lstStyle/>
          <a:p>
            <a:fld id="{12815AEC-B1C4-4043-925D-D3E363867A9F}" type="datetimeFigureOut">
              <a:rPr lang="en-US" smtClean="0"/>
              <a:t>3/24/2020</a:t>
            </a:fld>
            <a:endParaRPr lang="en-US"/>
          </a:p>
        </p:txBody>
      </p:sp>
      <p:sp>
        <p:nvSpPr>
          <p:cNvPr id="5" name="Footer Placeholder 4">
            <a:extLst>
              <a:ext uri="{FF2B5EF4-FFF2-40B4-BE49-F238E27FC236}">
                <a16:creationId xmlns:a16="http://schemas.microsoft.com/office/drawing/2014/main" id="{2571AA69-1C9E-441F-B233-7F974CFDBF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278DA4-10A7-4C5F-A62C-C4DB5DBBF26D}"/>
              </a:ext>
            </a:extLst>
          </p:cNvPr>
          <p:cNvSpPr>
            <a:spLocks noGrp="1"/>
          </p:cNvSpPr>
          <p:nvPr>
            <p:ph type="sldNum" sz="quarter" idx="12"/>
          </p:nvPr>
        </p:nvSpPr>
        <p:spPr/>
        <p:txBody>
          <a:bodyPr/>
          <a:lstStyle/>
          <a:p>
            <a:fld id="{AF189631-B62D-439E-83D2-82C67E449F1E}" type="slidenum">
              <a:rPr lang="en-US" smtClean="0"/>
              <a:t>‹#›</a:t>
            </a:fld>
            <a:endParaRPr lang="en-US"/>
          </a:p>
        </p:txBody>
      </p:sp>
    </p:spTree>
    <p:extLst>
      <p:ext uri="{BB962C8B-B14F-4D97-AF65-F5344CB8AC3E}">
        <p14:creationId xmlns:p14="http://schemas.microsoft.com/office/powerpoint/2010/main" val="2646691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62C49-52F5-4403-9C9B-6D850783B70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97894B-0628-4F88-96A9-94A28FF875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B02E11-E271-4184-B0DA-7BF16AB058D8}"/>
              </a:ext>
            </a:extLst>
          </p:cNvPr>
          <p:cNvSpPr>
            <a:spLocks noGrp="1"/>
          </p:cNvSpPr>
          <p:nvPr>
            <p:ph type="dt" sz="half" idx="10"/>
          </p:nvPr>
        </p:nvSpPr>
        <p:spPr/>
        <p:txBody>
          <a:bodyPr/>
          <a:lstStyle/>
          <a:p>
            <a:fld id="{12815AEC-B1C4-4043-925D-D3E363867A9F}" type="datetimeFigureOut">
              <a:rPr lang="en-US" smtClean="0"/>
              <a:t>3/24/2020</a:t>
            </a:fld>
            <a:endParaRPr lang="en-US"/>
          </a:p>
        </p:txBody>
      </p:sp>
      <p:sp>
        <p:nvSpPr>
          <p:cNvPr id="5" name="Footer Placeholder 4">
            <a:extLst>
              <a:ext uri="{FF2B5EF4-FFF2-40B4-BE49-F238E27FC236}">
                <a16:creationId xmlns:a16="http://schemas.microsoft.com/office/drawing/2014/main" id="{6773269F-1FC3-4B62-B81D-8FACDCB3E4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CDAF57-DA6D-4F90-90EB-7A7EF6EC9E0F}"/>
              </a:ext>
            </a:extLst>
          </p:cNvPr>
          <p:cNvSpPr>
            <a:spLocks noGrp="1"/>
          </p:cNvSpPr>
          <p:nvPr>
            <p:ph type="sldNum" sz="quarter" idx="12"/>
          </p:nvPr>
        </p:nvSpPr>
        <p:spPr/>
        <p:txBody>
          <a:bodyPr/>
          <a:lstStyle/>
          <a:p>
            <a:fld id="{AF189631-B62D-439E-83D2-82C67E449F1E}" type="slidenum">
              <a:rPr lang="en-US" smtClean="0"/>
              <a:t>‹#›</a:t>
            </a:fld>
            <a:endParaRPr lang="en-US"/>
          </a:p>
        </p:txBody>
      </p:sp>
    </p:spTree>
    <p:extLst>
      <p:ext uri="{BB962C8B-B14F-4D97-AF65-F5344CB8AC3E}">
        <p14:creationId xmlns:p14="http://schemas.microsoft.com/office/powerpoint/2010/main" val="17532382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8743C-128F-48E6-AAA0-AA34AFED102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68BF5CB-E595-4212-8511-C4684F66F21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336323B-D5E3-4356-86F5-CB886EAEDE07}"/>
              </a:ext>
            </a:extLst>
          </p:cNvPr>
          <p:cNvSpPr>
            <a:spLocks noGrp="1"/>
          </p:cNvSpPr>
          <p:nvPr>
            <p:ph type="dt" sz="half" idx="10"/>
          </p:nvPr>
        </p:nvSpPr>
        <p:spPr/>
        <p:txBody>
          <a:bodyPr/>
          <a:lstStyle/>
          <a:p>
            <a:fld id="{12815AEC-B1C4-4043-925D-D3E363867A9F}" type="datetimeFigureOut">
              <a:rPr lang="en-US" smtClean="0"/>
              <a:t>3/24/2020</a:t>
            </a:fld>
            <a:endParaRPr lang="en-US"/>
          </a:p>
        </p:txBody>
      </p:sp>
      <p:sp>
        <p:nvSpPr>
          <p:cNvPr id="5" name="Footer Placeholder 4">
            <a:extLst>
              <a:ext uri="{FF2B5EF4-FFF2-40B4-BE49-F238E27FC236}">
                <a16:creationId xmlns:a16="http://schemas.microsoft.com/office/drawing/2014/main" id="{1618EACE-0453-44A4-9A91-925D248B50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120FE8-AF78-4726-AED0-07D882D35B44}"/>
              </a:ext>
            </a:extLst>
          </p:cNvPr>
          <p:cNvSpPr>
            <a:spLocks noGrp="1"/>
          </p:cNvSpPr>
          <p:nvPr>
            <p:ph type="sldNum" sz="quarter" idx="12"/>
          </p:nvPr>
        </p:nvSpPr>
        <p:spPr/>
        <p:txBody>
          <a:bodyPr/>
          <a:lstStyle/>
          <a:p>
            <a:fld id="{AF189631-B62D-439E-83D2-82C67E449F1E}" type="slidenum">
              <a:rPr lang="en-US" smtClean="0"/>
              <a:t>‹#›</a:t>
            </a:fld>
            <a:endParaRPr lang="en-US"/>
          </a:p>
        </p:txBody>
      </p:sp>
    </p:spTree>
    <p:extLst>
      <p:ext uri="{BB962C8B-B14F-4D97-AF65-F5344CB8AC3E}">
        <p14:creationId xmlns:p14="http://schemas.microsoft.com/office/powerpoint/2010/main" val="3909715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CDAA2-BD4C-47A2-9489-2DB074A298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F93AE4-5CA4-4984-929F-79989BF351D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E8C818C-0EF6-4B72-B7DA-A84E6751440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3611C3D-4FBA-4BE3-9459-1E6D478F6825}"/>
              </a:ext>
            </a:extLst>
          </p:cNvPr>
          <p:cNvSpPr>
            <a:spLocks noGrp="1"/>
          </p:cNvSpPr>
          <p:nvPr>
            <p:ph type="dt" sz="half" idx="10"/>
          </p:nvPr>
        </p:nvSpPr>
        <p:spPr/>
        <p:txBody>
          <a:bodyPr/>
          <a:lstStyle/>
          <a:p>
            <a:fld id="{12815AEC-B1C4-4043-925D-D3E363867A9F}" type="datetimeFigureOut">
              <a:rPr lang="en-US" smtClean="0"/>
              <a:t>3/24/2020</a:t>
            </a:fld>
            <a:endParaRPr lang="en-US"/>
          </a:p>
        </p:txBody>
      </p:sp>
      <p:sp>
        <p:nvSpPr>
          <p:cNvPr id="6" name="Footer Placeholder 5">
            <a:extLst>
              <a:ext uri="{FF2B5EF4-FFF2-40B4-BE49-F238E27FC236}">
                <a16:creationId xmlns:a16="http://schemas.microsoft.com/office/drawing/2014/main" id="{AD050986-6345-4DC3-AEA9-FC5FBC7260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67176-C301-4FF7-9916-AC58D590F729}"/>
              </a:ext>
            </a:extLst>
          </p:cNvPr>
          <p:cNvSpPr>
            <a:spLocks noGrp="1"/>
          </p:cNvSpPr>
          <p:nvPr>
            <p:ph type="sldNum" sz="quarter" idx="12"/>
          </p:nvPr>
        </p:nvSpPr>
        <p:spPr/>
        <p:txBody>
          <a:bodyPr/>
          <a:lstStyle/>
          <a:p>
            <a:fld id="{AF189631-B62D-439E-83D2-82C67E449F1E}" type="slidenum">
              <a:rPr lang="en-US" smtClean="0"/>
              <a:t>‹#›</a:t>
            </a:fld>
            <a:endParaRPr lang="en-US"/>
          </a:p>
        </p:txBody>
      </p:sp>
    </p:spTree>
    <p:extLst>
      <p:ext uri="{BB962C8B-B14F-4D97-AF65-F5344CB8AC3E}">
        <p14:creationId xmlns:p14="http://schemas.microsoft.com/office/powerpoint/2010/main" val="614332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570A6-4034-4029-800E-F89C9F7B039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B968101-8E56-4EBD-A296-2B88A8977C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E281334-50B8-4285-8F12-0640905EEA0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9C4D5B0-672A-4328-828A-4929BED3C0A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1A54593-361E-4527-96F8-5318383187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F43B89-8E9A-45BF-AA8C-6AA5D4371C2F}"/>
              </a:ext>
            </a:extLst>
          </p:cNvPr>
          <p:cNvSpPr>
            <a:spLocks noGrp="1"/>
          </p:cNvSpPr>
          <p:nvPr>
            <p:ph type="dt" sz="half" idx="10"/>
          </p:nvPr>
        </p:nvSpPr>
        <p:spPr/>
        <p:txBody>
          <a:bodyPr/>
          <a:lstStyle/>
          <a:p>
            <a:fld id="{12815AEC-B1C4-4043-925D-D3E363867A9F}" type="datetimeFigureOut">
              <a:rPr lang="en-US" smtClean="0"/>
              <a:t>3/24/2020</a:t>
            </a:fld>
            <a:endParaRPr lang="en-US"/>
          </a:p>
        </p:txBody>
      </p:sp>
      <p:sp>
        <p:nvSpPr>
          <p:cNvPr id="8" name="Footer Placeholder 7">
            <a:extLst>
              <a:ext uri="{FF2B5EF4-FFF2-40B4-BE49-F238E27FC236}">
                <a16:creationId xmlns:a16="http://schemas.microsoft.com/office/drawing/2014/main" id="{7353CD8C-9822-4D6F-8895-AFB5E33F7B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A9177DC-60C0-4079-AC01-6E8E732DA749}"/>
              </a:ext>
            </a:extLst>
          </p:cNvPr>
          <p:cNvSpPr>
            <a:spLocks noGrp="1"/>
          </p:cNvSpPr>
          <p:nvPr>
            <p:ph type="sldNum" sz="quarter" idx="12"/>
          </p:nvPr>
        </p:nvSpPr>
        <p:spPr/>
        <p:txBody>
          <a:bodyPr/>
          <a:lstStyle/>
          <a:p>
            <a:fld id="{AF189631-B62D-439E-83D2-82C67E449F1E}" type="slidenum">
              <a:rPr lang="en-US" smtClean="0"/>
              <a:t>‹#›</a:t>
            </a:fld>
            <a:endParaRPr lang="en-US"/>
          </a:p>
        </p:txBody>
      </p:sp>
    </p:spTree>
    <p:extLst>
      <p:ext uri="{BB962C8B-B14F-4D97-AF65-F5344CB8AC3E}">
        <p14:creationId xmlns:p14="http://schemas.microsoft.com/office/powerpoint/2010/main" val="23068858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931EF-4164-4BBA-AAD7-F4303364207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BF3AAF-D220-4BD3-9618-AACF59BFD4DE}"/>
              </a:ext>
            </a:extLst>
          </p:cNvPr>
          <p:cNvSpPr>
            <a:spLocks noGrp="1"/>
          </p:cNvSpPr>
          <p:nvPr>
            <p:ph type="dt" sz="half" idx="10"/>
          </p:nvPr>
        </p:nvSpPr>
        <p:spPr/>
        <p:txBody>
          <a:bodyPr/>
          <a:lstStyle/>
          <a:p>
            <a:fld id="{12815AEC-B1C4-4043-925D-D3E363867A9F}" type="datetimeFigureOut">
              <a:rPr lang="en-US" smtClean="0"/>
              <a:t>3/24/2020</a:t>
            </a:fld>
            <a:endParaRPr lang="en-US"/>
          </a:p>
        </p:txBody>
      </p:sp>
      <p:sp>
        <p:nvSpPr>
          <p:cNvPr id="4" name="Footer Placeholder 3">
            <a:extLst>
              <a:ext uri="{FF2B5EF4-FFF2-40B4-BE49-F238E27FC236}">
                <a16:creationId xmlns:a16="http://schemas.microsoft.com/office/drawing/2014/main" id="{3C569D42-BC4C-4356-9289-77594988AF8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A5FF48-9A68-4BE0-8F27-998D40762146}"/>
              </a:ext>
            </a:extLst>
          </p:cNvPr>
          <p:cNvSpPr>
            <a:spLocks noGrp="1"/>
          </p:cNvSpPr>
          <p:nvPr>
            <p:ph type="sldNum" sz="quarter" idx="12"/>
          </p:nvPr>
        </p:nvSpPr>
        <p:spPr/>
        <p:txBody>
          <a:bodyPr/>
          <a:lstStyle/>
          <a:p>
            <a:fld id="{AF189631-B62D-439E-83D2-82C67E449F1E}" type="slidenum">
              <a:rPr lang="en-US" smtClean="0"/>
              <a:t>‹#›</a:t>
            </a:fld>
            <a:endParaRPr lang="en-US"/>
          </a:p>
        </p:txBody>
      </p:sp>
    </p:spTree>
    <p:extLst>
      <p:ext uri="{BB962C8B-B14F-4D97-AF65-F5344CB8AC3E}">
        <p14:creationId xmlns:p14="http://schemas.microsoft.com/office/powerpoint/2010/main" val="31901900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EA9A18D-9073-4FFB-BE25-FD05219094E3}"/>
              </a:ext>
            </a:extLst>
          </p:cNvPr>
          <p:cNvSpPr>
            <a:spLocks noGrp="1"/>
          </p:cNvSpPr>
          <p:nvPr>
            <p:ph type="dt" sz="half" idx="10"/>
          </p:nvPr>
        </p:nvSpPr>
        <p:spPr/>
        <p:txBody>
          <a:bodyPr/>
          <a:lstStyle/>
          <a:p>
            <a:fld id="{12815AEC-B1C4-4043-925D-D3E363867A9F}" type="datetimeFigureOut">
              <a:rPr lang="en-US" smtClean="0"/>
              <a:t>3/24/2020</a:t>
            </a:fld>
            <a:endParaRPr lang="en-US"/>
          </a:p>
        </p:txBody>
      </p:sp>
      <p:sp>
        <p:nvSpPr>
          <p:cNvPr id="3" name="Footer Placeholder 2">
            <a:extLst>
              <a:ext uri="{FF2B5EF4-FFF2-40B4-BE49-F238E27FC236}">
                <a16:creationId xmlns:a16="http://schemas.microsoft.com/office/drawing/2014/main" id="{F9808006-023D-43C9-8D4A-A10C27B013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8C99E46-877B-4D5A-BC88-F426D8B1C148}"/>
              </a:ext>
            </a:extLst>
          </p:cNvPr>
          <p:cNvSpPr>
            <a:spLocks noGrp="1"/>
          </p:cNvSpPr>
          <p:nvPr>
            <p:ph type="sldNum" sz="quarter" idx="12"/>
          </p:nvPr>
        </p:nvSpPr>
        <p:spPr/>
        <p:txBody>
          <a:bodyPr/>
          <a:lstStyle/>
          <a:p>
            <a:fld id="{AF189631-B62D-439E-83D2-82C67E449F1E}" type="slidenum">
              <a:rPr lang="en-US" smtClean="0"/>
              <a:t>‹#›</a:t>
            </a:fld>
            <a:endParaRPr lang="en-US"/>
          </a:p>
        </p:txBody>
      </p:sp>
    </p:spTree>
    <p:extLst>
      <p:ext uri="{BB962C8B-B14F-4D97-AF65-F5344CB8AC3E}">
        <p14:creationId xmlns:p14="http://schemas.microsoft.com/office/powerpoint/2010/main" val="13131296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3CA0B-1374-46F4-AAF7-2F6E2AF3BA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A30129A-9F2A-4447-9582-EC23CE8D68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E65D60-346A-4625-9F8E-13DDEF0A11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4E33E9-1E17-4336-B7BA-BFB04E9C1232}"/>
              </a:ext>
            </a:extLst>
          </p:cNvPr>
          <p:cNvSpPr>
            <a:spLocks noGrp="1"/>
          </p:cNvSpPr>
          <p:nvPr>
            <p:ph type="dt" sz="half" idx="10"/>
          </p:nvPr>
        </p:nvSpPr>
        <p:spPr/>
        <p:txBody>
          <a:bodyPr/>
          <a:lstStyle/>
          <a:p>
            <a:fld id="{12815AEC-B1C4-4043-925D-D3E363867A9F}" type="datetimeFigureOut">
              <a:rPr lang="en-US" smtClean="0"/>
              <a:t>3/24/2020</a:t>
            </a:fld>
            <a:endParaRPr lang="en-US"/>
          </a:p>
        </p:txBody>
      </p:sp>
      <p:sp>
        <p:nvSpPr>
          <p:cNvPr id="6" name="Footer Placeholder 5">
            <a:extLst>
              <a:ext uri="{FF2B5EF4-FFF2-40B4-BE49-F238E27FC236}">
                <a16:creationId xmlns:a16="http://schemas.microsoft.com/office/drawing/2014/main" id="{B28B2781-7D43-4CA3-AEA0-755120E4B8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4424EF-39FA-40E2-8E73-4E14E95CEF92}"/>
              </a:ext>
            </a:extLst>
          </p:cNvPr>
          <p:cNvSpPr>
            <a:spLocks noGrp="1"/>
          </p:cNvSpPr>
          <p:nvPr>
            <p:ph type="sldNum" sz="quarter" idx="12"/>
          </p:nvPr>
        </p:nvSpPr>
        <p:spPr/>
        <p:txBody>
          <a:bodyPr/>
          <a:lstStyle/>
          <a:p>
            <a:fld id="{AF189631-B62D-439E-83D2-82C67E449F1E}" type="slidenum">
              <a:rPr lang="en-US" smtClean="0"/>
              <a:t>‹#›</a:t>
            </a:fld>
            <a:endParaRPr lang="en-US"/>
          </a:p>
        </p:txBody>
      </p:sp>
    </p:spTree>
    <p:extLst>
      <p:ext uri="{BB962C8B-B14F-4D97-AF65-F5344CB8AC3E}">
        <p14:creationId xmlns:p14="http://schemas.microsoft.com/office/powerpoint/2010/main" val="4124756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6B8235-6503-4D58-9139-182460B92F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FFB705-359B-48BF-BBAA-3D84E042B5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A50E75F-6804-4147-93F9-4D37DCFBE3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9AB5118-F160-411B-A66C-EAC122085963}"/>
              </a:ext>
            </a:extLst>
          </p:cNvPr>
          <p:cNvSpPr>
            <a:spLocks noGrp="1"/>
          </p:cNvSpPr>
          <p:nvPr>
            <p:ph type="dt" sz="half" idx="10"/>
          </p:nvPr>
        </p:nvSpPr>
        <p:spPr/>
        <p:txBody>
          <a:bodyPr/>
          <a:lstStyle/>
          <a:p>
            <a:fld id="{12815AEC-B1C4-4043-925D-D3E363867A9F}" type="datetimeFigureOut">
              <a:rPr lang="en-US" smtClean="0"/>
              <a:t>3/24/2020</a:t>
            </a:fld>
            <a:endParaRPr lang="en-US"/>
          </a:p>
        </p:txBody>
      </p:sp>
      <p:sp>
        <p:nvSpPr>
          <p:cNvPr id="6" name="Footer Placeholder 5">
            <a:extLst>
              <a:ext uri="{FF2B5EF4-FFF2-40B4-BE49-F238E27FC236}">
                <a16:creationId xmlns:a16="http://schemas.microsoft.com/office/drawing/2014/main" id="{5D752F36-472A-4147-A115-AF3765BD87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97CD0D-DBFC-499C-BA8A-4E49752FE1C6}"/>
              </a:ext>
            </a:extLst>
          </p:cNvPr>
          <p:cNvSpPr>
            <a:spLocks noGrp="1"/>
          </p:cNvSpPr>
          <p:nvPr>
            <p:ph type="sldNum" sz="quarter" idx="12"/>
          </p:nvPr>
        </p:nvSpPr>
        <p:spPr/>
        <p:txBody>
          <a:bodyPr/>
          <a:lstStyle/>
          <a:p>
            <a:fld id="{AF189631-B62D-439E-83D2-82C67E449F1E}" type="slidenum">
              <a:rPr lang="en-US" smtClean="0"/>
              <a:t>‹#›</a:t>
            </a:fld>
            <a:endParaRPr lang="en-US"/>
          </a:p>
        </p:txBody>
      </p:sp>
    </p:spTree>
    <p:extLst>
      <p:ext uri="{BB962C8B-B14F-4D97-AF65-F5344CB8AC3E}">
        <p14:creationId xmlns:p14="http://schemas.microsoft.com/office/powerpoint/2010/main" val="41756435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A75F61-ADCB-4123-B15F-4CEBD5DE941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712857-BC76-4B67-B0CD-D3FDDD20BA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F665F7-E0C3-4D7E-B5B8-C44108F5CD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815AEC-B1C4-4043-925D-D3E363867A9F}" type="datetimeFigureOut">
              <a:rPr lang="en-US" smtClean="0"/>
              <a:t>3/24/2020</a:t>
            </a:fld>
            <a:endParaRPr lang="en-US"/>
          </a:p>
        </p:txBody>
      </p:sp>
      <p:sp>
        <p:nvSpPr>
          <p:cNvPr id="5" name="Footer Placeholder 4">
            <a:extLst>
              <a:ext uri="{FF2B5EF4-FFF2-40B4-BE49-F238E27FC236}">
                <a16:creationId xmlns:a16="http://schemas.microsoft.com/office/drawing/2014/main" id="{61B5545B-DC9A-4266-800C-BF8FD2C1D6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1898486-C0E8-4DB0-9715-95DF69837D6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189631-B62D-439E-83D2-82C67E449F1E}" type="slidenum">
              <a:rPr lang="en-US" smtClean="0"/>
              <a:t>‹#›</a:t>
            </a:fld>
            <a:endParaRPr lang="en-US"/>
          </a:p>
        </p:txBody>
      </p:sp>
    </p:spTree>
    <p:extLst>
      <p:ext uri="{BB962C8B-B14F-4D97-AF65-F5344CB8AC3E}">
        <p14:creationId xmlns:p14="http://schemas.microsoft.com/office/powerpoint/2010/main" val="33182282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7" Type="http://schemas.openxmlformats.org/officeDocument/2006/relationships/image" Target="../media/image1.pn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gif"/><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2.xml"/><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audio" Target="../media/media6.m4a"/><Relationship Id="rId7" Type="http://schemas.openxmlformats.org/officeDocument/2006/relationships/image" Target="../media/image6.jpg"/><Relationship Id="rId2" Type="http://schemas.microsoft.com/office/2007/relationships/media" Target="../media/media6.m4a"/><Relationship Id="rId1" Type="http://schemas.openxmlformats.org/officeDocument/2006/relationships/tags" Target="../tags/tag3.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7.jpeg"/><Relationship Id="rId5" Type="http://schemas.openxmlformats.org/officeDocument/2006/relationships/hyperlink" Target="http://www.scientificamerican.com/article/volkswagen-uses-software-to-fool-epa-pollution-tests/" TargetMode="External"/><Relationship Id="rId4"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slideLayout" Target="../slideLayouts/slideLayout2.xml"/><Relationship Id="rId7" Type="http://schemas.openxmlformats.org/officeDocument/2006/relationships/hyperlink" Target="https://en.wikipedia.org/wiki/Oliver_Schmidt_(engineer)" TargetMode="Externa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hyperlink" Target="https://en.wikipedia.org/wiki/Martin_Winterkorn" TargetMode="External"/><Relationship Id="rId5" Type="http://schemas.openxmlformats.org/officeDocument/2006/relationships/hyperlink" Target="http://www.scientificamerican.com/article/volkswagen-uses-software-to-fool-epa-pollution-tests/" TargetMode="External"/><Relationship Id="rId4" Type="http://schemas.openxmlformats.org/officeDocument/2006/relationships/notesSlide" Target="../notesSlides/notesSlide5.xml"/><Relationship Id="rId9"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1B52F-F18A-4742-94BA-E51380739A60}"/>
              </a:ext>
            </a:extLst>
          </p:cNvPr>
          <p:cNvSpPr>
            <a:spLocks noGrp="1"/>
          </p:cNvSpPr>
          <p:nvPr>
            <p:ph type="ctrTitle"/>
          </p:nvPr>
        </p:nvSpPr>
        <p:spPr>
          <a:xfrm>
            <a:off x="1524000" y="2235200"/>
            <a:ext cx="9144000" cy="2387600"/>
          </a:xfrm>
        </p:spPr>
        <p:txBody>
          <a:bodyPr/>
          <a:lstStyle/>
          <a:p>
            <a:r>
              <a:rPr lang="en-US" dirty="0"/>
              <a:t>Concrete Examples: Ethics on the Job</a:t>
            </a:r>
            <a:endParaRPr lang="en-US" dirty="0">
              <a:latin typeface="Century" panose="02040604050505020304" pitchFamily="18" charset="0"/>
            </a:endParaRPr>
          </a:p>
        </p:txBody>
      </p:sp>
      <p:pic>
        <p:nvPicPr>
          <p:cNvPr id="4" name="Audio 3">
            <a:hlinkClick r:id="" action="ppaction://media"/>
            <a:extLst>
              <a:ext uri="{FF2B5EF4-FFF2-40B4-BE49-F238E27FC236}">
                <a16:creationId xmlns:a16="http://schemas.microsoft.com/office/drawing/2014/main" id="{910B66D2-63CB-4F6F-BD1F-2957C17D389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69379577"/>
      </p:ext>
    </p:extLst>
  </p:cSld>
  <p:clrMapOvr>
    <a:masterClrMapping/>
  </p:clrMapOvr>
  <mc:AlternateContent xmlns:mc="http://schemas.openxmlformats.org/markup-compatibility/2006">
    <mc:Choice xmlns:p14="http://schemas.microsoft.com/office/powerpoint/2010/main" Requires="p14">
      <p:transition spd="slow" p14:dur="2000" advTm="10850"/>
    </mc:Choice>
    <mc:Fallback>
      <p:transition spd="slow" advTm="10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ctrTitle"/>
          </p:nvPr>
        </p:nvSpPr>
        <p:spPr>
          <a:xfrm>
            <a:off x="1295400" y="304800"/>
            <a:ext cx="4419600" cy="762000"/>
          </a:xfrm>
        </p:spPr>
        <p:txBody>
          <a:bodyPr/>
          <a:lstStyle/>
          <a:p>
            <a:pPr eaLnBrk="1" hangingPunct="1"/>
            <a:r>
              <a:rPr lang="en-US" altLang="en-US" sz="3200" b="1" dirty="0">
                <a:latin typeface="+mn-lt"/>
              </a:rPr>
              <a:t>Professional Ethics</a:t>
            </a:r>
          </a:p>
        </p:txBody>
      </p:sp>
      <p:sp>
        <p:nvSpPr>
          <p:cNvPr id="30723" name="Rectangle 3"/>
          <p:cNvSpPr>
            <a:spLocks noGrp="1" noChangeArrowheads="1"/>
          </p:cNvSpPr>
          <p:nvPr>
            <p:ph type="subTitle" idx="1"/>
          </p:nvPr>
        </p:nvSpPr>
        <p:spPr>
          <a:xfrm>
            <a:off x="330895" y="1473896"/>
            <a:ext cx="8508305" cy="5410200"/>
          </a:xfrm>
        </p:spPr>
        <p:txBody>
          <a:bodyPr>
            <a:normAutofit lnSpcReduction="10000"/>
          </a:bodyPr>
          <a:lstStyle/>
          <a:p>
            <a:pPr algn="l" eaLnBrk="1" hangingPunct="1"/>
            <a:r>
              <a:rPr lang="en-US" altLang="en-US" sz="2000" dirty="0"/>
              <a:t>Your first job after graduation is system administrator for a 200 person</a:t>
            </a:r>
          </a:p>
          <a:p>
            <a:pPr algn="l" eaLnBrk="1" hangingPunct="1"/>
            <a:r>
              <a:rPr lang="en-US" altLang="en-US" sz="2000" dirty="0"/>
              <a:t>privately held manufacturing company. </a:t>
            </a:r>
          </a:p>
          <a:p>
            <a:pPr algn="l" eaLnBrk="1" hangingPunct="1"/>
            <a:endParaRPr lang="en-US" altLang="en-US" sz="2000" dirty="0"/>
          </a:p>
          <a:p>
            <a:pPr algn="l" eaLnBrk="1" hangingPunct="1"/>
            <a:r>
              <a:rPr lang="en-US" altLang="en-US" sz="2000" dirty="0"/>
              <a:t>The president/owner sends this message to the employees:</a:t>
            </a:r>
          </a:p>
          <a:p>
            <a:pPr lvl="1" algn="l" eaLnBrk="1" hangingPunct="1">
              <a:spcBef>
                <a:spcPts val="1200"/>
              </a:spcBef>
            </a:pPr>
            <a:r>
              <a:rPr lang="en-US" altLang="en-US" sz="1800" i="1" dirty="0"/>
              <a:t>“I want to encourage each of you to make comments to me about any facet of our operation you care to. Your response should be made through our anonymizer program so that your identity will not be disclosed”</a:t>
            </a:r>
            <a:endParaRPr lang="en-US" altLang="en-US" sz="1800" dirty="0"/>
          </a:p>
          <a:p>
            <a:pPr lvl="1" algn="l" eaLnBrk="1" hangingPunct="1"/>
            <a:endParaRPr lang="en-US" altLang="en-US" sz="1800" dirty="0"/>
          </a:p>
          <a:p>
            <a:pPr algn="l" eaLnBrk="1" hangingPunct="1"/>
            <a:r>
              <a:rPr lang="en-US" altLang="en-US" sz="2000" dirty="0"/>
              <a:t>The president/owner finds one response saying:</a:t>
            </a:r>
          </a:p>
          <a:p>
            <a:pPr lvl="1" algn="l" eaLnBrk="1" hangingPunct="1">
              <a:spcBef>
                <a:spcPts val="1200"/>
              </a:spcBef>
            </a:pPr>
            <a:r>
              <a:rPr lang="en-US" altLang="en-US" sz="1800" dirty="0"/>
              <a:t>“This company sucks. The only way I find to retaliate for the way I have been treated is sabotage. Every tenth part I turn out is defective.”</a:t>
            </a:r>
          </a:p>
          <a:p>
            <a:pPr lvl="1" algn="l" eaLnBrk="1" hangingPunct="1"/>
            <a:endParaRPr lang="en-US" altLang="en-US" sz="1800" dirty="0"/>
          </a:p>
          <a:p>
            <a:pPr algn="l" eaLnBrk="1" hangingPunct="1"/>
            <a:r>
              <a:rPr lang="en-US" altLang="en-US" sz="2000" dirty="0"/>
              <a:t>The president/owner insists that you examine the computer usage records to determine the identity of the alleged saboteur.</a:t>
            </a:r>
          </a:p>
          <a:p>
            <a:pPr algn="l" eaLnBrk="1" hangingPunct="1"/>
            <a:endParaRPr lang="en-US" altLang="en-US" sz="2000" dirty="0"/>
          </a:p>
          <a:p>
            <a:pPr eaLnBrk="1" hangingPunct="1"/>
            <a:r>
              <a:rPr lang="en-US" altLang="en-US" sz="2000" b="1" dirty="0"/>
              <a:t>What should you do?</a:t>
            </a:r>
          </a:p>
        </p:txBody>
      </p:sp>
      <p:pic>
        <p:nvPicPr>
          <p:cNvPr id="1026" name="Picture 2" descr="http://i587.photobucket.com/albums/ss313/m81170/TwiFicPics/Misc/SuggestionBox.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78037" y="59498"/>
            <a:ext cx="4781333" cy="3073714"/>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1265D0B7-2A97-47ED-AE9E-AFA39C8BCD2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100364869"/>
      </p:ext>
    </p:extLst>
  </p:cSld>
  <p:clrMapOvr>
    <a:masterClrMapping/>
  </p:clrMapOvr>
  <p:transition advTm="7421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72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72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072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072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72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072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072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072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3"/>
          <p:cNvSpPr>
            <a:spLocks noGrp="1" noChangeArrowheads="1"/>
          </p:cNvSpPr>
          <p:nvPr>
            <p:ph type="subTitle" idx="1"/>
          </p:nvPr>
        </p:nvSpPr>
        <p:spPr>
          <a:xfrm>
            <a:off x="304800" y="1371600"/>
            <a:ext cx="8534400" cy="427892"/>
          </a:xfrm>
        </p:spPr>
        <p:txBody>
          <a:bodyPr>
            <a:normAutofit/>
          </a:bodyPr>
          <a:lstStyle/>
          <a:p>
            <a:pPr algn="l" eaLnBrk="1" hangingPunct="1"/>
            <a:r>
              <a:rPr lang="en-US" altLang="en-US" sz="2000" dirty="0"/>
              <a:t>What factors do you consider?</a:t>
            </a:r>
            <a:endParaRPr lang="en-US" altLang="en-US" sz="1800" i="1" dirty="0"/>
          </a:p>
          <a:p>
            <a:pPr lvl="1" algn="l" eaLnBrk="1" hangingPunct="1"/>
            <a:endParaRPr lang="en-US" altLang="en-US" sz="1800" dirty="0"/>
          </a:p>
        </p:txBody>
      </p:sp>
      <p:pic>
        <p:nvPicPr>
          <p:cNvPr id="1030" name="Picture 6" descr="http://blogs.gonzaga.edu/guswtech/files/2013/09/suggestionbox.gi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56031" y="-236616"/>
            <a:ext cx="3652338" cy="3421023"/>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2"/>
          <p:cNvSpPr txBox="1">
            <a:spLocks noChangeArrowheads="1"/>
          </p:cNvSpPr>
          <p:nvPr/>
        </p:nvSpPr>
        <p:spPr bwMode="auto">
          <a:xfrm>
            <a:off x="1295400" y="304800"/>
            <a:ext cx="4419600"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defRPr>
            </a:lvl2pPr>
            <a:lvl3pPr algn="ctr" rtl="0" eaLnBrk="0" fontAlgn="base" hangingPunct="0">
              <a:spcBef>
                <a:spcPct val="0"/>
              </a:spcBef>
              <a:spcAft>
                <a:spcPct val="0"/>
              </a:spcAft>
              <a:defRPr sz="4400">
                <a:solidFill>
                  <a:schemeClr val="tx2"/>
                </a:solidFill>
                <a:latin typeface="Arial" charset="0"/>
              </a:defRPr>
            </a:lvl3pPr>
            <a:lvl4pPr algn="ctr" rtl="0" eaLnBrk="0" fontAlgn="base" hangingPunct="0">
              <a:spcBef>
                <a:spcPct val="0"/>
              </a:spcBef>
              <a:spcAft>
                <a:spcPct val="0"/>
              </a:spcAft>
              <a:defRPr sz="4400">
                <a:solidFill>
                  <a:schemeClr val="tx2"/>
                </a:solidFill>
                <a:latin typeface="Arial" charset="0"/>
              </a:defRPr>
            </a:lvl4pPr>
            <a:lvl5pPr algn="ctr" rtl="0" eaLnBrk="0" fontAlgn="base" hangingPunct="0">
              <a:spcBef>
                <a:spcPct val="0"/>
              </a:spcBef>
              <a:spcAft>
                <a:spcPct val="0"/>
              </a:spcAft>
              <a:defRPr sz="4400">
                <a:solidFill>
                  <a:schemeClr val="tx2"/>
                </a:solidFill>
                <a:latin typeface="Arial"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a:lstStyle>
          <a:p>
            <a:pPr eaLnBrk="1" hangingPunct="1"/>
            <a:r>
              <a:rPr lang="en-US" altLang="en-US" sz="3200" b="1" kern="0" dirty="0">
                <a:latin typeface="+mn-lt"/>
              </a:rPr>
              <a:t>Professional Ethics</a:t>
            </a:r>
          </a:p>
        </p:txBody>
      </p:sp>
      <p:sp>
        <p:nvSpPr>
          <p:cNvPr id="2" name="TextBox 1">
            <a:extLst>
              <a:ext uri="{FF2B5EF4-FFF2-40B4-BE49-F238E27FC236}">
                <a16:creationId xmlns:a16="http://schemas.microsoft.com/office/drawing/2014/main" id="{A77FED8D-5E16-43FD-BB04-AAB0FA4A286D}"/>
              </a:ext>
            </a:extLst>
          </p:cNvPr>
          <p:cNvSpPr txBox="1"/>
          <p:nvPr/>
        </p:nvSpPr>
        <p:spPr>
          <a:xfrm>
            <a:off x="1688123" y="2719754"/>
            <a:ext cx="5861539" cy="923330"/>
          </a:xfrm>
          <a:prstGeom prst="rect">
            <a:avLst/>
          </a:prstGeom>
          <a:noFill/>
        </p:spPr>
        <p:txBody>
          <a:bodyPr wrap="square" rtlCol="0">
            <a:spAutoFit/>
          </a:bodyPr>
          <a:lstStyle/>
          <a:p>
            <a:r>
              <a:rPr lang="en-US" dirty="0">
                <a:solidFill>
                  <a:srgbClr val="C00000"/>
                </a:solidFill>
              </a:rPr>
              <a:t>Pause here and try to write down 4 or 5 things that might influence your decision.  Go on to the next slide after you’ve done that.</a:t>
            </a:r>
          </a:p>
        </p:txBody>
      </p:sp>
      <p:pic>
        <p:nvPicPr>
          <p:cNvPr id="4" name="Audio 3">
            <a:hlinkClick r:id="" action="ppaction://media"/>
            <a:extLst>
              <a:ext uri="{FF2B5EF4-FFF2-40B4-BE49-F238E27FC236}">
                <a16:creationId xmlns:a16="http://schemas.microsoft.com/office/drawing/2014/main" id="{7ECE2AAE-A06C-437B-8D03-F7256384083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57204540"/>
      </p:ext>
    </p:extLst>
  </p:cSld>
  <p:clrMapOvr>
    <a:masterClrMapping/>
  </p:clrMapOvr>
  <p:transition advTm="2504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ctrTitle"/>
          </p:nvPr>
        </p:nvSpPr>
        <p:spPr>
          <a:xfrm>
            <a:off x="1295400" y="304800"/>
            <a:ext cx="4419600" cy="762000"/>
          </a:xfrm>
        </p:spPr>
        <p:txBody>
          <a:bodyPr/>
          <a:lstStyle/>
          <a:p>
            <a:pPr eaLnBrk="1" hangingPunct="1"/>
            <a:r>
              <a:rPr lang="en-US" altLang="en-US" sz="3200" b="1" dirty="0">
                <a:latin typeface="+mn-lt"/>
              </a:rPr>
              <a:t>Professional Ethics</a:t>
            </a:r>
          </a:p>
        </p:txBody>
      </p:sp>
      <p:sp>
        <p:nvSpPr>
          <p:cNvPr id="30723" name="Rectangle 3"/>
          <p:cNvSpPr>
            <a:spLocks noGrp="1" noChangeArrowheads="1"/>
          </p:cNvSpPr>
          <p:nvPr>
            <p:ph type="subTitle" idx="1"/>
          </p:nvPr>
        </p:nvSpPr>
        <p:spPr>
          <a:xfrm>
            <a:off x="330895" y="1473896"/>
            <a:ext cx="8508305" cy="5410200"/>
          </a:xfrm>
        </p:spPr>
        <p:txBody>
          <a:bodyPr>
            <a:normAutofit/>
          </a:bodyPr>
          <a:lstStyle/>
          <a:p>
            <a:pPr algn="l" eaLnBrk="1" hangingPunct="1"/>
            <a:endParaRPr lang="en-US" altLang="en-US" sz="2000" dirty="0"/>
          </a:p>
          <a:p>
            <a:pPr eaLnBrk="1" hangingPunct="1"/>
            <a:r>
              <a:rPr lang="en-US" altLang="en-US" sz="2000" b="1" dirty="0"/>
              <a:t>What should you do?</a:t>
            </a:r>
          </a:p>
          <a:p>
            <a:pPr algn="l" eaLnBrk="1" hangingPunct="1"/>
            <a:r>
              <a:rPr lang="en-US" altLang="en-US" sz="2000" b="1" dirty="0"/>
              <a:t>These are questions I’d ask myself:</a:t>
            </a:r>
          </a:p>
          <a:p>
            <a:pPr algn="l" eaLnBrk="1" hangingPunct="1"/>
            <a:r>
              <a:rPr lang="en-US" altLang="en-US" sz="2000" b="1" dirty="0"/>
              <a:t>1.</a:t>
            </a:r>
          </a:p>
          <a:p>
            <a:pPr algn="l" eaLnBrk="1" hangingPunct="1"/>
            <a:r>
              <a:rPr lang="en-US" altLang="en-US" sz="2000" b="1" dirty="0"/>
              <a:t>2.</a:t>
            </a:r>
          </a:p>
          <a:p>
            <a:pPr algn="l" eaLnBrk="1" hangingPunct="1"/>
            <a:r>
              <a:rPr lang="en-US" altLang="en-US" sz="2000" b="1" dirty="0"/>
              <a:t>3.</a:t>
            </a:r>
          </a:p>
          <a:p>
            <a:pPr algn="l" eaLnBrk="1" hangingPunct="1"/>
            <a:r>
              <a:rPr lang="en-US" altLang="en-US" sz="2000" b="1" dirty="0"/>
              <a:t>…</a:t>
            </a:r>
          </a:p>
          <a:p>
            <a:pPr algn="l" eaLnBrk="1" hangingPunct="1"/>
            <a:r>
              <a:rPr lang="en-US" altLang="en-US" sz="2000" b="1" dirty="0"/>
              <a:t>These are factors I’d consider:</a:t>
            </a:r>
          </a:p>
          <a:p>
            <a:pPr algn="l" eaLnBrk="1" hangingPunct="1"/>
            <a:r>
              <a:rPr lang="en-US" altLang="en-US" sz="2000" b="1" dirty="0"/>
              <a:t>1.</a:t>
            </a:r>
          </a:p>
          <a:p>
            <a:pPr algn="l" eaLnBrk="1" hangingPunct="1"/>
            <a:r>
              <a:rPr lang="en-US" altLang="en-US" sz="2000" b="1" dirty="0"/>
              <a:t>2. </a:t>
            </a:r>
          </a:p>
          <a:p>
            <a:pPr algn="l" eaLnBrk="1" hangingPunct="1"/>
            <a:r>
              <a:rPr lang="en-US" altLang="en-US" sz="2000" b="1" dirty="0"/>
              <a:t>3. </a:t>
            </a:r>
          </a:p>
          <a:p>
            <a:pPr algn="l" eaLnBrk="1" hangingPunct="1"/>
            <a:r>
              <a:rPr lang="en-US" altLang="en-US" sz="2000" b="1" dirty="0"/>
              <a:t>…</a:t>
            </a:r>
          </a:p>
        </p:txBody>
      </p:sp>
      <p:pic>
        <p:nvPicPr>
          <p:cNvPr id="1026" name="Picture 2" descr="http://i587.photobucket.com/albums/ss313/m81170/TwiFicPics/Misc/SuggestionBox.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78037" y="59498"/>
            <a:ext cx="4781333" cy="3073714"/>
          </a:xfrm>
          <a:prstGeom prst="rect">
            <a:avLst/>
          </a:prstGeom>
          <a:noFill/>
          <a:extLst>
            <a:ext uri="{909E8E84-426E-40DD-AFC4-6F175D3DCCD1}">
              <a14:hiddenFill xmlns:a14="http://schemas.microsoft.com/office/drawing/2010/main">
                <a:solidFill>
                  <a:srgbClr val="FFFFFF"/>
                </a:solidFill>
              </a14:hiddenFill>
            </a:ext>
          </a:extLst>
        </p:spPr>
      </p:pic>
      <p:pic>
        <p:nvPicPr>
          <p:cNvPr id="3" name="Audio 2">
            <a:hlinkClick r:id="" action="ppaction://media"/>
            <a:extLst>
              <a:ext uri="{FF2B5EF4-FFF2-40B4-BE49-F238E27FC236}">
                <a16:creationId xmlns:a16="http://schemas.microsoft.com/office/drawing/2014/main" id="{01AB53C7-7C16-4E70-BA10-09D42455631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716085886"/>
      </p:ext>
    </p:extLst>
  </p:cSld>
  <p:clrMapOvr>
    <a:masterClrMapping/>
  </p:clrMapOvr>
  <p:transition advTm="1693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9AEE4C6-DD61-426C-86A8-0ED69C0C2AF7}"/>
              </a:ext>
            </a:extLst>
          </p:cNvPr>
          <p:cNvSpPr txBox="1"/>
          <p:nvPr/>
        </p:nvSpPr>
        <p:spPr>
          <a:xfrm>
            <a:off x="5041949" y="517793"/>
            <a:ext cx="1176989" cy="400110"/>
          </a:xfrm>
          <a:prstGeom prst="rect">
            <a:avLst/>
          </a:prstGeom>
          <a:noFill/>
        </p:spPr>
        <p:txBody>
          <a:bodyPr wrap="none" rtlCol="0">
            <a:spAutoFit/>
          </a:bodyPr>
          <a:lstStyle/>
          <a:p>
            <a:r>
              <a:rPr lang="en-US" sz="2000" dirty="0"/>
              <a:t>Your Job?</a:t>
            </a:r>
          </a:p>
        </p:txBody>
      </p:sp>
      <p:sp>
        <p:nvSpPr>
          <p:cNvPr id="6" name="Rectangle 5">
            <a:extLst>
              <a:ext uri="{FF2B5EF4-FFF2-40B4-BE49-F238E27FC236}">
                <a16:creationId xmlns:a16="http://schemas.microsoft.com/office/drawing/2014/main" id="{392DFB93-7811-42FA-B7A2-A344BD1B5620}"/>
              </a:ext>
            </a:extLst>
          </p:cNvPr>
          <p:cNvSpPr/>
          <p:nvPr/>
        </p:nvSpPr>
        <p:spPr>
          <a:xfrm>
            <a:off x="2473329" y="4792543"/>
            <a:ext cx="6392776" cy="400110"/>
          </a:xfrm>
          <a:prstGeom prst="rect">
            <a:avLst/>
          </a:prstGeom>
        </p:spPr>
        <p:txBody>
          <a:bodyPr wrap="none">
            <a:spAutoFit/>
          </a:bodyPr>
          <a:lstStyle/>
          <a:p>
            <a:r>
              <a:rPr lang="en-US" sz="2000" dirty="0">
                <a:solidFill>
                  <a:srgbClr val="333333"/>
                </a:solidFill>
              </a:rPr>
              <a:t>Might the boss find the saboteur without de-</a:t>
            </a:r>
            <a:r>
              <a:rPr lang="en-US" sz="2000" dirty="0" err="1">
                <a:solidFill>
                  <a:srgbClr val="333333"/>
                </a:solidFill>
              </a:rPr>
              <a:t>anonomizing</a:t>
            </a:r>
            <a:r>
              <a:rPr lang="en-US" sz="2000" dirty="0">
                <a:solidFill>
                  <a:srgbClr val="333333"/>
                </a:solidFill>
              </a:rPr>
              <a:t>? </a:t>
            </a:r>
            <a:endParaRPr lang="en-US" sz="2000" dirty="0"/>
          </a:p>
        </p:txBody>
      </p:sp>
      <p:sp>
        <p:nvSpPr>
          <p:cNvPr id="7" name="Rectangle 6">
            <a:extLst>
              <a:ext uri="{FF2B5EF4-FFF2-40B4-BE49-F238E27FC236}">
                <a16:creationId xmlns:a16="http://schemas.microsoft.com/office/drawing/2014/main" id="{1CE71A68-829C-48E2-A1E7-633471A609FB}"/>
              </a:ext>
            </a:extLst>
          </p:cNvPr>
          <p:cNvSpPr/>
          <p:nvPr/>
        </p:nvSpPr>
        <p:spPr>
          <a:xfrm>
            <a:off x="4093259" y="2655169"/>
            <a:ext cx="3074368" cy="400110"/>
          </a:xfrm>
          <a:prstGeom prst="rect">
            <a:avLst/>
          </a:prstGeom>
        </p:spPr>
        <p:txBody>
          <a:bodyPr wrap="none">
            <a:spAutoFit/>
          </a:bodyPr>
          <a:lstStyle/>
          <a:p>
            <a:r>
              <a:rPr lang="en-US" sz="2000" dirty="0">
                <a:solidFill>
                  <a:srgbClr val="333333"/>
                </a:solidFill>
              </a:rPr>
              <a:t>Would a replacement do it?</a:t>
            </a:r>
            <a:endParaRPr lang="en-US" sz="2000" dirty="0"/>
          </a:p>
        </p:txBody>
      </p:sp>
      <p:sp>
        <p:nvSpPr>
          <p:cNvPr id="8" name="Rectangle 7">
            <a:extLst>
              <a:ext uri="{FF2B5EF4-FFF2-40B4-BE49-F238E27FC236}">
                <a16:creationId xmlns:a16="http://schemas.microsoft.com/office/drawing/2014/main" id="{A6FBA4F4-7F8E-4328-8597-DA041D692D30}"/>
              </a:ext>
            </a:extLst>
          </p:cNvPr>
          <p:cNvSpPr/>
          <p:nvPr/>
        </p:nvSpPr>
        <p:spPr>
          <a:xfrm>
            <a:off x="4403921" y="3723857"/>
            <a:ext cx="2453044" cy="400110"/>
          </a:xfrm>
          <a:prstGeom prst="rect">
            <a:avLst/>
          </a:prstGeom>
        </p:spPr>
        <p:txBody>
          <a:bodyPr wrap="none">
            <a:spAutoFit/>
          </a:bodyPr>
          <a:lstStyle/>
          <a:p>
            <a:r>
              <a:rPr lang="en-US" sz="2000" dirty="0">
                <a:solidFill>
                  <a:srgbClr val="333333"/>
                </a:solidFill>
              </a:rPr>
              <a:t>Your friend?…enemy?</a:t>
            </a:r>
            <a:endParaRPr lang="en-US" sz="2000" dirty="0"/>
          </a:p>
        </p:txBody>
      </p:sp>
      <p:sp>
        <p:nvSpPr>
          <p:cNvPr id="9" name="Rectangle 8">
            <a:extLst>
              <a:ext uri="{FF2B5EF4-FFF2-40B4-BE49-F238E27FC236}">
                <a16:creationId xmlns:a16="http://schemas.microsoft.com/office/drawing/2014/main" id="{7DCF4020-B57F-427E-8297-CDC2823E1201}"/>
              </a:ext>
            </a:extLst>
          </p:cNvPr>
          <p:cNvSpPr/>
          <p:nvPr/>
        </p:nvSpPr>
        <p:spPr>
          <a:xfrm>
            <a:off x="3565263" y="1586481"/>
            <a:ext cx="4130361" cy="400110"/>
          </a:xfrm>
          <a:prstGeom prst="rect">
            <a:avLst/>
          </a:prstGeom>
        </p:spPr>
        <p:txBody>
          <a:bodyPr wrap="none">
            <a:spAutoFit/>
          </a:bodyPr>
          <a:lstStyle/>
          <a:p>
            <a:r>
              <a:rPr lang="en-US" sz="2000" dirty="0">
                <a:solidFill>
                  <a:srgbClr val="333333"/>
                </a:solidFill>
              </a:rPr>
              <a:t>Do you want to work for such a boss? </a:t>
            </a:r>
            <a:endParaRPr lang="en-US" sz="2000" dirty="0"/>
          </a:p>
        </p:txBody>
      </p:sp>
      <p:pic>
        <p:nvPicPr>
          <p:cNvPr id="3" name="Audio 2">
            <a:hlinkClick r:id="" action="ppaction://media"/>
            <a:extLst>
              <a:ext uri="{FF2B5EF4-FFF2-40B4-BE49-F238E27FC236}">
                <a16:creationId xmlns:a16="http://schemas.microsoft.com/office/drawing/2014/main" id="{1BE047C1-BA29-4DD9-B525-C71D48D43C5A}"/>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731563706"/>
      </p:ext>
    </p:extLst>
  </p:cSld>
  <p:clrMapOvr>
    <a:masterClrMapping/>
  </p:clrMapOvr>
  <mc:AlternateContent xmlns:mc="http://schemas.openxmlformats.org/markup-compatibility/2006">
    <mc:Choice xmlns:p14="http://schemas.microsoft.com/office/powerpoint/2010/main" Requires="p14">
      <p:transition spd="slow" p14:dur="2000" advTm="92382"/>
    </mc:Choice>
    <mc:Fallback>
      <p:transition spd="slow" advTm="92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3"/>
                </p:tgtEl>
              </p:cMediaNode>
            </p:audio>
          </p:childTnLst>
        </p:cTn>
      </p:par>
    </p:tnLst>
    <p:bldLst>
      <p:bldP spid="4" grpId="0"/>
      <p:bldP spid="6" grpId="0"/>
      <p:bldP spid="7"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F6B160B-037B-494E-B8AB-670F678F6380}"/>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2193733" y="4169243"/>
            <a:ext cx="2362200" cy="1933575"/>
          </a:xfrm>
        </p:spPr>
      </p:pic>
      <p:pic>
        <p:nvPicPr>
          <p:cNvPr id="7" name="Picture 6">
            <a:extLst>
              <a:ext uri="{FF2B5EF4-FFF2-40B4-BE49-F238E27FC236}">
                <a16:creationId xmlns:a16="http://schemas.microsoft.com/office/drawing/2014/main" id="{909AF518-51A9-4F72-9708-299C2155BA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86300" y="934062"/>
            <a:ext cx="2819400" cy="1619250"/>
          </a:xfrm>
          <a:prstGeom prst="rect">
            <a:avLst/>
          </a:prstGeom>
        </p:spPr>
      </p:pic>
      <p:pic>
        <p:nvPicPr>
          <p:cNvPr id="9" name="Picture 8">
            <a:extLst>
              <a:ext uri="{FF2B5EF4-FFF2-40B4-BE49-F238E27FC236}">
                <a16:creationId xmlns:a16="http://schemas.microsoft.com/office/drawing/2014/main" id="{E93EA0BD-71A8-427D-B768-660EDB9A4F3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023711" y="3689818"/>
            <a:ext cx="2768600" cy="2413000"/>
          </a:xfrm>
          <a:prstGeom prst="rect">
            <a:avLst/>
          </a:prstGeom>
        </p:spPr>
      </p:pic>
      <p:pic>
        <p:nvPicPr>
          <p:cNvPr id="3" name="Audio 2">
            <a:hlinkClick r:id="" action="ppaction://media"/>
            <a:extLst>
              <a:ext uri="{FF2B5EF4-FFF2-40B4-BE49-F238E27FC236}">
                <a16:creationId xmlns:a16="http://schemas.microsoft.com/office/drawing/2014/main" id="{819A7A82-ED50-4C1B-A525-643DFE15323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2611260692"/>
      </p:ext>
    </p:extLst>
  </p:cSld>
  <p:clrMapOvr>
    <a:masterClrMapping/>
  </p:clrMapOvr>
  <mc:AlternateContent xmlns:mc="http://schemas.openxmlformats.org/markup-compatibility/2006">
    <mc:Choice xmlns:p14="http://schemas.microsoft.com/office/powerpoint/2010/main" Requires="p14">
      <p:transition spd="slow" p14:dur="2000" advTm="59568"/>
    </mc:Choice>
    <mc:Fallback>
      <p:transition spd="slow" advTm="59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79D49-AD6F-4141-95A4-14C4F1F2F7DB}"/>
              </a:ext>
            </a:extLst>
          </p:cNvPr>
          <p:cNvSpPr>
            <a:spLocks noGrp="1"/>
          </p:cNvSpPr>
          <p:nvPr>
            <p:ph type="title"/>
          </p:nvPr>
        </p:nvSpPr>
        <p:spPr>
          <a:xfrm>
            <a:off x="838200" y="2766219"/>
            <a:ext cx="10515600" cy="1325563"/>
          </a:xfrm>
        </p:spPr>
        <p:txBody>
          <a:bodyPr/>
          <a:lstStyle/>
          <a:p>
            <a:pPr algn="ctr"/>
            <a:r>
              <a:rPr lang="en-US" dirty="0"/>
              <a:t>Is there an obvious ethical response?</a:t>
            </a:r>
          </a:p>
        </p:txBody>
      </p:sp>
      <p:pic>
        <p:nvPicPr>
          <p:cNvPr id="4" name="Audio 3">
            <a:hlinkClick r:id="" action="ppaction://media"/>
            <a:extLst>
              <a:ext uri="{FF2B5EF4-FFF2-40B4-BE49-F238E27FC236}">
                <a16:creationId xmlns:a16="http://schemas.microsoft.com/office/drawing/2014/main" id="{BD2869C1-15C8-4684-A54B-5A639BAAA1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530415639"/>
      </p:ext>
    </p:extLst>
  </p:cSld>
  <p:clrMapOvr>
    <a:masterClrMapping/>
  </p:clrMapOvr>
  <mc:AlternateContent xmlns:mc="http://schemas.openxmlformats.org/markup-compatibility/2006">
    <mc:Choice xmlns:p14="http://schemas.microsoft.com/office/powerpoint/2010/main" Requires="p14">
      <p:transition spd="slow" p14:dur="2000" advTm="21936"/>
    </mc:Choice>
    <mc:Fallback>
      <p:transition spd="slow" advTm="21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a:xfrm>
            <a:off x="609600" y="274638"/>
            <a:ext cx="10972800" cy="563562"/>
          </a:xfrm>
        </p:spPr>
        <p:txBody>
          <a:bodyPr/>
          <a:lstStyle/>
          <a:p>
            <a:r>
              <a:rPr lang="en-US" altLang="en-US" sz="3200" b="1"/>
              <a:t>A Real Life Example</a:t>
            </a:r>
          </a:p>
        </p:txBody>
      </p:sp>
      <p:sp>
        <p:nvSpPr>
          <p:cNvPr id="33795" name="TextBox 3"/>
          <p:cNvSpPr txBox="1">
            <a:spLocks noChangeArrowheads="1"/>
          </p:cNvSpPr>
          <p:nvPr/>
        </p:nvSpPr>
        <p:spPr bwMode="auto">
          <a:xfrm>
            <a:off x="381000" y="6248400"/>
            <a:ext cx="115824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u="sng">
                <a:hlinkClick r:id="rId5"/>
              </a:rPr>
              <a:t>http://www.scientificamerican.com/article/volkswagen-uses-software-to-fool-epa-pollution-tests/</a:t>
            </a:r>
            <a:endParaRPr lang="en-US" altLang="en-US"/>
          </a:p>
        </p:txBody>
      </p:sp>
      <p:sp>
        <p:nvSpPr>
          <p:cNvPr id="33796" name="TextBox 4"/>
          <p:cNvSpPr txBox="1">
            <a:spLocks noChangeArrowheads="1"/>
          </p:cNvSpPr>
          <p:nvPr/>
        </p:nvSpPr>
        <p:spPr bwMode="auto">
          <a:xfrm>
            <a:off x="642938" y="5638800"/>
            <a:ext cx="99060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400" dirty="0"/>
              <a:t>Algorithms in approximately 482,000 diesel cars sold since 2008.</a:t>
            </a:r>
          </a:p>
        </p:txBody>
      </p:sp>
      <p:sp>
        <p:nvSpPr>
          <p:cNvPr id="33797" name="TextBox 5"/>
          <p:cNvSpPr txBox="1">
            <a:spLocks noChangeArrowheads="1"/>
          </p:cNvSpPr>
          <p:nvPr/>
        </p:nvSpPr>
        <p:spPr bwMode="auto">
          <a:xfrm>
            <a:off x="642938" y="1235075"/>
            <a:ext cx="4843462" cy="452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400"/>
              <a:t>“[The device] senses whether the vehicle is being tested or not based on various inputs including the position of the steering wheel, vehicle speed, the duration of the engine’s operation and barometric pressure,” the violation notice reads. “These inputs precisely track the parameters of the federal test procedure” used for EPA certification, it reads.</a:t>
            </a:r>
          </a:p>
          <a:p>
            <a:endParaRPr lang="en-US" altLang="en-US" sz="2400"/>
          </a:p>
        </p:txBody>
      </p:sp>
      <p:pic>
        <p:nvPicPr>
          <p:cNvPr id="33798" name="Picture 2" descr="A VW Golf VI car is pictured at the "/>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72138" y="1371600"/>
            <a:ext cx="5943600" cy="334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Audio 9">
            <a:hlinkClick r:id="" action="ppaction://media"/>
            <a:extLst>
              <a:ext uri="{FF2B5EF4-FFF2-40B4-BE49-F238E27FC236}">
                <a16:creationId xmlns:a16="http://schemas.microsoft.com/office/drawing/2014/main" id="{7F4DF1CF-4B5D-4F37-B86E-3AB63550A10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78302425"/>
      </p:ext>
    </p:extLst>
  </p:cSld>
  <p:clrMapOvr>
    <a:masterClrMapping/>
  </p:clrMapOvr>
  <mc:AlternateContent xmlns:mc="http://schemas.openxmlformats.org/markup-compatibility/2006">
    <mc:Choice xmlns:p14="http://schemas.microsoft.com/office/powerpoint/2010/main" Requires="p14">
      <p:transition spd="slow" p14:dur="2000" advTm="124865"/>
    </mc:Choice>
    <mc:Fallback>
      <p:transition spd="slow" advTm="1248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a:xfrm>
            <a:off x="609600" y="274638"/>
            <a:ext cx="10972800" cy="563562"/>
          </a:xfrm>
        </p:spPr>
        <p:txBody>
          <a:bodyPr/>
          <a:lstStyle/>
          <a:p>
            <a:r>
              <a:rPr lang="en-US" altLang="en-US" sz="3200" b="1"/>
              <a:t>A Real Life Example</a:t>
            </a:r>
          </a:p>
        </p:txBody>
      </p:sp>
      <p:sp>
        <p:nvSpPr>
          <p:cNvPr id="33795" name="TextBox 3"/>
          <p:cNvSpPr txBox="1">
            <a:spLocks noChangeArrowheads="1"/>
          </p:cNvSpPr>
          <p:nvPr/>
        </p:nvSpPr>
        <p:spPr bwMode="auto">
          <a:xfrm>
            <a:off x="381000" y="6248400"/>
            <a:ext cx="115824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u="sng">
                <a:hlinkClick r:id="rId5"/>
              </a:rPr>
              <a:t>http://www.scientificamerican.com/article/volkswagen-uses-software-to-fool-epa-pollution-tests/</a:t>
            </a:r>
            <a:endParaRPr lang="en-US" altLang="en-US"/>
          </a:p>
        </p:txBody>
      </p:sp>
      <p:sp>
        <p:nvSpPr>
          <p:cNvPr id="33796" name="TextBox 4"/>
          <p:cNvSpPr txBox="1">
            <a:spLocks noChangeArrowheads="1"/>
          </p:cNvSpPr>
          <p:nvPr/>
        </p:nvSpPr>
        <p:spPr bwMode="auto">
          <a:xfrm>
            <a:off x="642938" y="5638800"/>
            <a:ext cx="990600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400" dirty="0"/>
              <a:t>Algorithms in approximately 482,000 diesel cars sold since 2008.</a:t>
            </a:r>
          </a:p>
        </p:txBody>
      </p:sp>
      <p:sp>
        <p:nvSpPr>
          <p:cNvPr id="33797" name="TextBox 5"/>
          <p:cNvSpPr txBox="1">
            <a:spLocks noChangeArrowheads="1"/>
          </p:cNvSpPr>
          <p:nvPr/>
        </p:nvSpPr>
        <p:spPr bwMode="auto">
          <a:xfrm>
            <a:off x="642938" y="1235075"/>
            <a:ext cx="4843462"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sz="2400" dirty="0"/>
              <a:t>In January 2017, VW pleaded guilty to the emissions scandal and to pay US$4.3 billion in penalties. As of January 2019, 13 VW employees have been indicted, including former CEO </a:t>
            </a:r>
            <a:r>
              <a:rPr lang="en-US" sz="2400" dirty="0">
                <a:hlinkClick r:id="rId6" tooltip="Martin Winterkorn"/>
              </a:rPr>
              <a:t>Martin Winterkorn</a:t>
            </a:r>
            <a:r>
              <a:rPr lang="en-US" sz="2400" dirty="0"/>
              <a:t>, and two former executives (</a:t>
            </a:r>
            <a:r>
              <a:rPr lang="en-US" sz="2400" dirty="0">
                <a:hlinkClick r:id="rId7" tooltip="Oliver Schmidt (engineer)"/>
              </a:rPr>
              <a:t>Oliver Schmidt</a:t>
            </a:r>
            <a:r>
              <a:rPr lang="en-US" sz="2400" dirty="0"/>
              <a:t> and James Robert Liang) have pleaded guilty in US court and sentenced to prison terms.</a:t>
            </a:r>
            <a:endParaRPr lang="en-US" altLang="en-US" sz="2400" dirty="0"/>
          </a:p>
        </p:txBody>
      </p:sp>
      <p:pic>
        <p:nvPicPr>
          <p:cNvPr id="33798" name="Picture 2" descr="A VW Golf VI car is pictured at the "/>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672138" y="1371600"/>
            <a:ext cx="5943600" cy="334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Audio 10">
            <a:hlinkClick r:id="" action="ppaction://media"/>
            <a:extLst>
              <a:ext uri="{FF2B5EF4-FFF2-40B4-BE49-F238E27FC236}">
                <a16:creationId xmlns:a16="http://schemas.microsoft.com/office/drawing/2014/main" id="{EC1EDD40-AA76-49D0-9531-116E4CB4A025}"/>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55364307"/>
      </p:ext>
    </p:extLst>
  </p:cSld>
  <p:clrMapOvr>
    <a:masterClrMapping/>
  </p:clrMapOvr>
  <mc:AlternateContent xmlns:mc="http://schemas.openxmlformats.org/markup-compatibility/2006">
    <mc:Choice xmlns:p14="http://schemas.microsoft.com/office/powerpoint/2010/main" Requires="p14">
      <p:transition spd="slow" p14:dur="2000" advTm="79215"/>
    </mc:Choice>
    <mc:Fallback>
      <p:transition spd="slow" advTm="792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1|9.9|23.2|19.4"/>
</p:tagLst>
</file>

<file path=ppt/tags/tag2.xml><?xml version="1.0" encoding="utf-8"?>
<p:tagLst xmlns:a="http://schemas.openxmlformats.org/drawingml/2006/main" xmlns:r="http://schemas.openxmlformats.org/officeDocument/2006/relationships" xmlns:p="http://schemas.openxmlformats.org/presentationml/2006/main">
  <p:tag name="TIMING" val="|0.7|24.9|9.2|8.3|15.9"/>
</p:tagLst>
</file>

<file path=ppt/tags/tag3.xml><?xml version="1.0" encoding="utf-8"?>
<p:tagLst xmlns:a="http://schemas.openxmlformats.org/drawingml/2006/main" xmlns:r="http://schemas.openxmlformats.org/officeDocument/2006/relationships" xmlns:p="http://schemas.openxmlformats.org/presentationml/2006/main">
  <p:tag name="TIMING" val="|1.9|28.3|15.9"/>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592</TotalTime>
  <Words>557</Words>
  <Application>Microsoft Office PowerPoint</Application>
  <PresentationFormat>Widescreen</PresentationFormat>
  <Paragraphs>55</Paragraphs>
  <Slides>9</Slides>
  <Notes>5</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Century</vt:lpstr>
      <vt:lpstr>Office Theme</vt:lpstr>
      <vt:lpstr>Concrete Examples: Ethics on the Job</vt:lpstr>
      <vt:lpstr>Professional Ethics</vt:lpstr>
      <vt:lpstr>PowerPoint Presentation</vt:lpstr>
      <vt:lpstr>Professional Ethics</vt:lpstr>
      <vt:lpstr>PowerPoint Presentation</vt:lpstr>
      <vt:lpstr>PowerPoint Presentation</vt:lpstr>
      <vt:lpstr>Is there an obvious ethical response?</vt:lpstr>
      <vt:lpstr>A Real Life Example</vt:lpstr>
      <vt:lpstr>A Real Life Example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Concrete Examples: Ethics on the Job</dc:title>
  <dc:creator>Elaine Rich</dc:creator>
  <cp:lastModifiedBy>Alan Cline</cp:lastModifiedBy>
  <cp:revision>11</cp:revision>
  <dcterms:created xsi:type="dcterms:W3CDTF">2020-03-24T03:12:35Z</dcterms:created>
  <dcterms:modified xsi:type="dcterms:W3CDTF">2020-03-25T04:15:50Z</dcterms:modified>
</cp:coreProperties>
</file>

<file path=docProps/thumbnail.jpeg>
</file>